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41" r:id="rId13"/>
    <p:sldId id="342" r:id="rId14"/>
    <p:sldId id="344" r:id="rId15"/>
    <p:sldId id="345" r:id="rId16"/>
    <p:sldId id="364" r:id="rId17"/>
    <p:sldId id="346" r:id="rId18"/>
    <p:sldId id="347" r:id="rId19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EFC"/>
    <a:srgbClr val="D2E3FA"/>
    <a:srgbClr val="EEEEEE"/>
    <a:srgbClr val="C2DBFA"/>
    <a:srgbClr val="EAF2FC"/>
    <a:srgbClr val="B2D2F8"/>
    <a:srgbClr val="C9214D"/>
    <a:srgbClr val="9F1A3D"/>
    <a:srgbClr val="F200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7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251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651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F1A3D"/>
            </a:gs>
            <a:gs pos="52000">
              <a:srgbClr val="C9214D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04932" y="0"/>
            <a:ext cx="9248931" cy="6858000"/>
          </a:xfrm>
          <a:prstGeom prst="rect">
            <a:avLst/>
          </a:prstGeom>
          <a:gradFill flip="none" rotWithShape="1">
            <a:gsLst>
              <a:gs pos="22000">
                <a:srgbClr val="E4EEFC"/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7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ma"/><Relationship Id="rId2" Type="http://schemas.microsoft.com/office/2007/relationships/media" Target="../media/media1.wm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wma"/><Relationship Id="rId7" Type="http://schemas.openxmlformats.org/officeDocument/2006/relationships/image" Target="../media/image1.png"/><Relationship Id="rId2" Type="http://schemas.microsoft.com/office/2007/relationships/media" Target="../media/media15.wma"/><Relationship Id="rId1" Type="http://schemas.openxmlformats.org/officeDocument/2006/relationships/tags" Target="../tags/tag11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6.wma"/><Relationship Id="rId4" Type="http://schemas.microsoft.com/office/2007/relationships/media" Target="../media/media16.wma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20.wma"/><Relationship Id="rId3" Type="http://schemas.openxmlformats.org/officeDocument/2006/relationships/audio" Target="../media/media17.wma"/><Relationship Id="rId7" Type="http://schemas.openxmlformats.org/officeDocument/2006/relationships/audio" Target="../media/media19.wma"/><Relationship Id="rId2" Type="http://schemas.microsoft.com/office/2007/relationships/media" Target="../media/media17.wma"/><Relationship Id="rId1" Type="http://schemas.openxmlformats.org/officeDocument/2006/relationships/tags" Target="../tags/tag12.xml"/><Relationship Id="rId6" Type="http://schemas.microsoft.com/office/2007/relationships/media" Target="../media/media19.wma"/><Relationship Id="rId11" Type="http://schemas.openxmlformats.org/officeDocument/2006/relationships/image" Target="../media/image1.png"/><Relationship Id="rId5" Type="http://schemas.openxmlformats.org/officeDocument/2006/relationships/audio" Target="../media/media18.wma"/><Relationship Id="rId10" Type="http://schemas.openxmlformats.org/officeDocument/2006/relationships/slideLayout" Target="../slideLayouts/slideLayout2.xml"/><Relationship Id="rId4" Type="http://schemas.microsoft.com/office/2007/relationships/media" Target="../media/media18.wma"/><Relationship Id="rId9" Type="http://schemas.openxmlformats.org/officeDocument/2006/relationships/audio" Target="../media/media20.wma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wma"/><Relationship Id="rId2" Type="http://schemas.microsoft.com/office/2007/relationships/media" Target="../media/media21.wma"/><Relationship Id="rId1" Type="http://schemas.openxmlformats.org/officeDocument/2006/relationships/tags" Target="../tags/tag1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wma"/><Relationship Id="rId7" Type="http://schemas.openxmlformats.org/officeDocument/2006/relationships/image" Target="../media/image1.png"/><Relationship Id="rId2" Type="http://schemas.microsoft.com/office/2007/relationships/media" Target="../media/media22.wma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23.wma"/><Relationship Id="rId4" Type="http://schemas.microsoft.com/office/2007/relationships/media" Target="../media/media23.wm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wma"/><Relationship Id="rId2" Type="http://schemas.microsoft.com/office/2007/relationships/media" Target="../media/media24.wma"/><Relationship Id="rId1" Type="http://schemas.openxmlformats.org/officeDocument/2006/relationships/tags" Target="../tags/tag1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../media/media25.wma"/><Relationship Id="rId7" Type="http://schemas.openxmlformats.org/officeDocument/2006/relationships/audio" Target="../media/media27.wma"/><Relationship Id="rId2" Type="http://schemas.microsoft.com/office/2007/relationships/media" Target="../media/media25.wma"/><Relationship Id="rId1" Type="http://schemas.openxmlformats.org/officeDocument/2006/relationships/tags" Target="../tags/tag16.xml"/><Relationship Id="rId6" Type="http://schemas.microsoft.com/office/2007/relationships/media" Target="../media/media27.wma"/><Relationship Id="rId5" Type="http://schemas.openxmlformats.org/officeDocument/2006/relationships/audio" Target="../media/media26.wma"/><Relationship Id="rId4" Type="http://schemas.microsoft.com/office/2007/relationships/media" Target="../media/media26.wma"/><Relationship Id="rId9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wma"/><Relationship Id="rId2" Type="http://schemas.microsoft.com/office/2007/relationships/media" Target="../media/media28.wma"/><Relationship Id="rId1" Type="http://schemas.openxmlformats.org/officeDocument/2006/relationships/tags" Target="../tags/tag1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../media/media29.wma"/><Relationship Id="rId7" Type="http://schemas.openxmlformats.org/officeDocument/2006/relationships/audio" Target="../media/media31.wma"/><Relationship Id="rId2" Type="http://schemas.microsoft.com/office/2007/relationships/media" Target="../media/media29.wma"/><Relationship Id="rId1" Type="http://schemas.openxmlformats.org/officeDocument/2006/relationships/tags" Target="../tags/tag19.xml"/><Relationship Id="rId6" Type="http://schemas.microsoft.com/office/2007/relationships/media" Target="../media/media31.wma"/><Relationship Id="rId5" Type="http://schemas.openxmlformats.org/officeDocument/2006/relationships/audio" Target="../media/media30.wma"/><Relationship Id="rId4" Type="http://schemas.microsoft.com/office/2007/relationships/media" Target="../media/media30.wma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../media/media2.wma"/><Relationship Id="rId7" Type="http://schemas.openxmlformats.org/officeDocument/2006/relationships/audio" Target="../media/media4.wma"/><Relationship Id="rId2" Type="http://schemas.microsoft.com/office/2007/relationships/media" Target="../media/media2.wma"/><Relationship Id="rId1" Type="http://schemas.openxmlformats.org/officeDocument/2006/relationships/tags" Target="../tags/tag3.xml"/><Relationship Id="rId6" Type="http://schemas.microsoft.com/office/2007/relationships/media" Target="../media/media4.wma"/><Relationship Id="rId5" Type="http://schemas.openxmlformats.org/officeDocument/2006/relationships/audio" Target="../media/media3.wma"/><Relationship Id="rId4" Type="http://schemas.microsoft.com/office/2007/relationships/media" Target="../media/media3.wma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5.wma"/><Relationship Id="rId7" Type="http://schemas.openxmlformats.org/officeDocument/2006/relationships/image" Target="../media/image2.png"/><Relationship Id="rId2" Type="http://schemas.microsoft.com/office/2007/relationships/media" Target="../media/media5.wma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6.wma"/><Relationship Id="rId4" Type="http://schemas.microsoft.com/office/2007/relationships/media" Target="../media/media6.wm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ma"/><Relationship Id="rId7" Type="http://schemas.openxmlformats.org/officeDocument/2006/relationships/image" Target="../media/image1.png"/><Relationship Id="rId2" Type="http://schemas.microsoft.com/office/2007/relationships/media" Target="../media/media7.wma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8.wma"/><Relationship Id="rId4" Type="http://schemas.microsoft.com/office/2007/relationships/media" Target="../media/media8.wm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ma"/><Relationship Id="rId2" Type="http://schemas.microsoft.com/office/2007/relationships/media" Target="../media/media9.wm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ma"/><Relationship Id="rId2" Type="http://schemas.microsoft.com/office/2007/relationships/media" Target="../media/media10.wma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ma"/><Relationship Id="rId7" Type="http://schemas.openxmlformats.org/officeDocument/2006/relationships/image" Target="../media/image1.png"/><Relationship Id="rId2" Type="http://schemas.microsoft.com/office/2007/relationships/media" Target="../media/media11.wma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2.wma"/><Relationship Id="rId4" Type="http://schemas.microsoft.com/office/2007/relationships/media" Target="../media/media12.wma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ma"/><Relationship Id="rId2" Type="http://schemas.microsoft.com/office/2007/relationships/media" Target="../media/media13.wma"/><Relationship Id="rId1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wma"/><Relationship Id="rId2" Type="http://schemas.microsoft.com/office/2007/relationships/media" Target="../media/media14.wma"/><Relationship Id="rId1" Type="http://schemas.openxmlformats.org/officeDocument/2006/relationships/tags" Target="../tags/tag1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06680" y="3688081"/>
            <a:ext cx="9250680" cy="1706880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8600" y="4221481"/>
            <a:ext cx="8671560" cy="100583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smtClean="0">
                <a:solidFill>
                  <a:schemeClr val="bg1"/>
                </a:solidFill>
                <a:cs typeface="B Titr" panose="00000700000000000000" pitchFamily="2" charset="-78"/>
              </a:rPr>
              <a:t>Lesson 12 </a:t>
            </a:r>
            <a:r>
              <a:rPr lang="en-US" sz="3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(B): Gadolinium based contrast agents</a:t>
            </a:r>
            <a:r>
              <a:rPr lang="fa-IR" sz="3600" b="1" dirty="0">
                <a:solidFill>
                  <a:srgbClr val="FF00FF"/>
                </a:solidFill>
                <a:cs typeface="B Titr" panose="00000700000000000000" pitchFamily="2" charset="-78"/>
              </a:rPr>
              <a:t/>
            </a:r>
            <a:br>
              <a:rPr lang="fa-IR" sz="3600" b="1" dirty="0">
                <a:solidFill>
                  <a:srgbClr val="FF00FF"/>
                </a:solidFill>
                <a:cs typeface="B Titr" panose="00000700000000000000" pitchFamily="2" charset="-78"/>
              </a:rPr>
            </a:br>
            <a:endParaRPr lang="en-US" sz="3600" b="1" dirty="0">
              <a:solidFill>
                <a:srgbClr val="FF00FF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31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Mostly by passive glomerular filtration </a:t>
            </a:r>
          </a:p>
          <a:p>
            <a:r>
              <a:rPr lang="en-US" sz="2400" dirty="0">
                <a:cs typeface="B Nazanin" panose="00000400000000000000" pitchFamily="2" charset="-78"/>
              </a:rPr>
              <a:t>The biologic elimination half-life is approximately 1.5 h with renal clearance for healthy persons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Elimination 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7036" y="4001294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15539" y="40012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197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cs typeface="B Nazanin" panose="00000400000000000000" pitchFamily="2" charset="-78"/>
              </a:rPr>
              <a:t>1. Tendency </a:t>
            </a:r>
            <a:r>
              <a:rPr lang="en-US" sz="2400" dirty="0">
                <a:cs typeface="B Nazanin" panose="00000400000000000000" pitchFamily="2" charset="-78"/>
              </a:rPr>
              <a:t>of </a:t>
            </a:r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ion to deposit in liver, lymph nodes, and bones </a:t>
            </a:r>
            <a:r>
              <a:rPr lang="en-US" sz="2400" dirty="0" smtClean="0">
                <a:cs typeface="B Nazanin" panose="00000400000000000000" pitchFamily="2" charset="-78"/>
              </a:rPr>
              <a:t>prolongs </a:t>
            </a:r>
            <a:r>
              <a:rPr lang="en-US" sz="2400" dirty="0">
                <a:cs typeface="B Nazanin" panose="00000400000000000000" pitchFamily="2" charset="-78"/>
              </a:rPr>
              <a:t>its </a:t>
            </a:r>
            <a:r>
              <a:rPr lang="en-US" sz="2400" dirty="0" smtClean="0">
                <a:cs typeface="B Nazanin" panose="00000400000000000000" pitchFamily="2" charset="-78"/>
              </a:rPr>
              <a:t>half-life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 smtClean="0">
                <a:cs typeface="B Nazanin" panose="00000400000000000000" pitchFamily="2" charset="-78"/>
              </a:rPr>
              <a:t>2</a:t>
            </a:r>
            <a:r>
              <a:rPr lang="en-US" sz="2400" dirty="0">
                <a:cs typeface="B Nazanin" panose="00000400000000000000" pitchFamily="2" charset="-78"/>
              </a:rPr>
              <a:t>. It may also obstruct calcium-ion passage through muscle cells, and block the flow of calcium in bone epiphyses and nerve tissue cells </a:t>
            </a:r>
            <a:r>
              <a:rPr lang="en-US" sz="2400" dirty="0" smtClean="0">
                <a:cs typeface="B Nazanin" panose="00000400000000000000" pitchFamily="2" charset="-78"/>
                <a:sym typeface="Wingdings" panose="05000000000000000000" pitchFamily="2" charset="2"/>
              </a:rPr>
              <a:t></a:t>
            </a:r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Causing the arrest of neuromuscular transmission. </a:t>
            </a:r>
            <a:endParaRPr lang="en-US" sz="2400" dirty="0" smtClean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3.  </a:t>
            </a:r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can replace some metals, especially zinc.</a:t>
            </a:r>
          </a:p>
          <a:p>
            <a:pPr marL="0" indent="0">
              <a:buNone/>
            </a:pPr>
            <a:r>
              <a:rPr lang="en-US" sz="2400" dirty="0">
                <a:cs typeface="B Nazanin" panose="00000400000000000000" pitchFamily="2" charset="-78"/>
              </a:rPr>
              <a:t>4.  non-ionic structures are the most </a:t>
            </a:r>
            <a:r>
              <a:rPr lang="en-US" sz="2400" dirty="0" smtClean="0">
                <a:cs typeface="B Nazanin" panose="00000400000000000000" pitchFamily="2" charset="-78"/>
              </a:rPr>
              <a:t>stable </a:t>
            </a:r>
            <a:r>
              <a:rPr lang="en-US" sz="2400" dirty="0" err="1" smtClean="0">
                <a:cs typeface="B Nazanin" panose="00000400000000000000" pitchFamily="2" charset="-78"/>
              </a:rPr>
              <a:t>Gd</a:t>
            </a:r>
            <a:r>
              <a:rPr lang="en-US" sz="2400" dirty="0" smtClean="0">
                <a:cs typeface="B Nazanin" panose="00000400000000000000" pitchFamily="2" charset="-78"/>
              </a:rPr>
              <a:t> chelates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Toxicity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05383" y="2272349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05383" y="3723016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46845" y="5014727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05383" y="594677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343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5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0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5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Standard dose : 0.1 </a:t>
            </a:r>
            <a:r>
              <a:rPr lang="en-US" sz="2400" dirty="0" err="1">
                <a:cs typeface="B Nazanin" panose="00000400000000000000" pitchFamily="2" charset="-78"/>
              </a:rPr>
              <a:t>mmol</a:t>
            </a:r>
            <a:r>
              <a:rPr lang="en-US" sz="2400" dirty="0">
                <a:cs typeface="B Nazanin" panose="00000400000000000000" pitchFamily="2" charset="-78"/>
              </a:rPr>
              <a:t>/kg</a:t>
            </a:r>
          </a:p>
          <a:p>
            <a:r>
              <a:rPr lang="en-US" sz="2400" dirty="0">
                <a:cs typeface="B Nazanin" panose="00000400000000000000" pitchFamily="2" charset="-78"/>
              </a:rPr>
              <a:t>Higher doses (0.2</a:t>
            </a:r>
            <a:r>
              <a:rPr lang="en-US" sz="2400" dirty="0" smtClean="0">
                <a:cs typeface="B Nazanin" panose="00000400000000000000" pitchFamily="2" charset="-78"/>
              </a:rPr>
              <a:t>– 0.3 </a:t>
            </a:r>
            <a:r>
              <a:rPr lang="en-US" sz="2400" dirty="0" err="1">
                <a:cs typeface="B Nazanin" panose="00000400000000000000" pitchFamily="2" charset="-78"/>
              </a:rPr>
              <a:t>mmol</a:t>
            </a:r>
            <a:r>
              <a:rPr lang="en-US" sz="2400" dirty="0">
                <a:cs typeface="B Nazanin" panose="00000400000000000000" pitchFamily="2" charset="-78"/>
              </a:rPr>
              <a:t>/kg) may also be required for </a:t>
            </a:r>
            <a:r>
              <a:rPr lang="en-US" sz="2400" dirty="0" err="1">
                <a:cs typeface="B Nazanin" panose="00000400000000000000" pitchFamily="2" charset="-78"/>
              </a:rPr>
              <a:t>MR</a:t>
            </a:r>
            <a:r>
              <a:rPr lang="en-US" sz="2400" dirty="0">
                <a:cs typeface="B Nazanin" panose="00000400000000000000" pitchFamily="2" charset="-78"/>
              </a:rPr>
              <a:t> angiography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Dose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32529" y="49798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11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Dose for CNS imaging: 0.1 to 0.3 </a:t>
            </a:r>
            <a:r>
              <a:rPr lang="en-US" sz="2400" dirty="0" err="1">
                <a:cs typeface="B Nazanin" panose="00000400000000000000" pitchFamily="2" charset="-78"/>
              </a:rPr>
              <a:t>mmol</a:t>
            </a:r>
            <a:r>
              <a:rPr lang="en-US" sz="2400" dirty="0">
                <a:cs typeface="B Nazanin" panose="00000400000000000000" pitchFamily="2" charset="-78"/>
              </a:rPr>
              <a:t>/kg except for </a:t>
            </a:r>
            <a:r>
              <a:rPr lang="en-US" sz="2400" dirty="0" err="1" smtClean="0">
                <a:cs typeface="B Nazanin" panose="00000400000000000000" pitchFamily="2" charset="-78"/>
              </a:rPr>
              <a:t>gadobenate</a:t>
            </a:r>
            <a:endParaRPr lang="en-US" sz="2400" dirty="0" smtClean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Advantages of higher doses for CNS: </a:t>
            </a:r>
          </a:p>
          <a:p>
            <a:r>
              <a:rPr lang="en-US" sz="2400" dirty="0">
                <a:cs typeface="B Nazanin" panose="00000400000000000000" pitchFamily="2" charset="-78"/>
              </a:rPr>
              <a:t>Better lesion enhancement, delineation and detectability of CNS neoplasms. 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Dose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68706" y="4926106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92028" y="492610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9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5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>
                <a:cs typeface="B Nazanin" panose="00000400000000000000" pitchFamily="2" charset="-78"/>
              </a:rPr>
              <a:t>Image </a:t>
            </a:r>
            <a:r>
              <a:rPr lang="en-US" sz="2400" dirty="0">
                <a:cs typeface="B Nazanin" panose="00000400000000000000" pitchFamily="2" charset="-78"/>
              </a:rPr>
              <a:t>contrast using </a:t>
            </a:r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is affected by: </a:t>
            </a:r>
          </a:p>
          <a:p>
            <a:r>
              <a:rPr lang="en-US" sz="2400" dirty="0">
                <a:cs typeface="B Nazanin" panose="00000400000000000000" pitchFamily="2" charset="-78"/>
              </a:rPr>
              <a:t>Field strength</a:t>
            </a:r>
          </a:p>
          <a:p>
            <a:r>
              <a:rPr lang="en-US" sz="2400" dirty="0">
                <a:cs typeface="B Nazanin" panose="00000400000000000000" pitchFamily="2" charset="-78"/>
              </a:rPr>
              <a:t>Pulse sequence</a:t>
            </a:r>
          </a:p>
          <a:p>
            <a:r>
              <a:rPr lang="en-US" sz="2400" dirty="0">
                <a:cs typeface="B Nazanin" panose="00000400000000000000" pitchFamily="2" charset="-78"/>
              </a:rPr>
              <a:t>Imaging parameters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Distribution of the </a:t>
            </a:r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chelate 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local concentration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Image contrast using </a:t>
            </a:r>
            <a:r>
              <a:rPr lang="en-US" sz="3200" b="1" dirty="0" err="1">
                <a:solidFill>
                  <a:schemeClr val="bg1"/>
                </a:solidFill>
                <a:cs typeface="B Titr" panose="00000700000000000000" pitchFamily="2" charset="-78"/>
              </a:rPr>
              <a:t>Gd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65694" y="468405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483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Renal problems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Pregnancy</a:t>
            </a:r>
          </a:p>
          <a:p>
            <a:r>
              <a:rPr lang="en-US" sz="2400" dirty="0">
                <a:cs typeface="B Nazanin" panose="00000400000000000000" pitchFamily="2" charset="-78"/>
              </a:rPr>
              <a:t>Breast feeding</a:t>
            </a:r>
          </a:p>
          <a:p>
            <a:pPr marL="0" indent="0">
              <a:buNone/>
            </a:pPr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 err="1" smtClean="0">
                <a:cs typeface="B Nazanin" panose="00000400000000000000" pitchFamily="2" charset="-78"/>
              </a:rPr>
              <a:t>Nephrogenic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en-US" sz="2400" dirty="0">
                <a:cs typeface="B Nazanin" panose="00000400000000000000" pitchFamily="2" charset="-78"/>
              </a:rPr>
              <a:t>systemic fibrosis (NSF) in patients with impaired kidney function.</a:t>
            </a:r>
          </a:p>
          <a:p>
            <a:r>
              <a:rPr lang="en-US" sz="2400" dirty="0">
                <a:cs typeface="B Nazanin" panose="00000400000000000000" pitchFamily="2" charset="-78"/>
              </a:rPr>
              <a:t>The use of gadolinium based-contrast media is not recommended by the Contrast Media Safety Committee of the European Society of Urogenital </a:t>
            </a:r>
            <a:r>
              <a:rPr lang="en-US" sz="2400" dirty="0" smtClean="0">
                <a:cs typeface="B Nazanin" panose="00000400000000000000" pitchFamily="2" charset="-78"/>
              </a:rPr>
              <a:t>Radiology.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High risk patients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215091" y="1805622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44997" y="5567363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79142" y="558736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66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0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63071" y="1828800"/>
            <a:ext cx="8337176" cy="486357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The </a:t>
            </a:r>
            <a:r>
              <a:rPr lang="en-US" sz="2400" dirty="0" smtClean="0">
                <a:cs typeface="B Nazanin" panose="00000400000000000000" pitchFamily="2" charset="-78"/>
              </a:rPr>
              <a:t>NSF </a:t>
            </a:r>
            <a:r>
              <a:rPr lang="en-US" sz="2400" dirty="0">
                <a:cs typeface="B Nazanin" panose="00000400000000000000" pitchFamily="2" charset="-78"/>
              </a:rPr>
              <a:t>cases have been reported </a:t>
            </a:r>
            <a:r>
              <a:rPr lang="en-US" sz="2400" dirty="0" smtClean="0">
                <a:cs typeface="B Nazanin" panose="00000400000000000000" pitchFamily="2" charset="-78"/>
              </a:rPr>
              <a:t>with:</a:t>
            </a:r>
          </a:p>
          <a:p>
            <a:r>
              <a:rPr lang="en-US" sz="2400" dirty="0" err="1" smtClean="0">
                <a:cs typeface="B Nazanin" panose="00000400000000000000" pitchFamily="2" charset="-78"/>
              </a:rPr>
              <a:t>Ominscan</a:t>
            </a:r>
            <a:r>
              <a:rPr lang="en-US" sz="2400" dirty="0">
                <a:cs typeface="B Nazanin" panose="00000400000000000000" pitchFamily="2" charset="-78"/>
              </a:rPr>
              <a:t>™ (</a:t>
            </a:r>
            <a:r>
              <a:rPr lang="en-US" sz="2400" dirty="0" err="1">
                <a:cs typeface="B Nazanin" panose="00000400000000000000" pitchFamily="2" charset="-78"/>
              </a:rPr>
              <a:t>gadodiamide</a:t>
            </a:r>
            <a:r>
              <a:rPr lang="en-US" sz="2400" dirty="0" smtClean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 smtClean="0">
                <a:cs typeface="B Nazanin" panose="00000400000000000000" pitchFamily="2" charset="-78"/>
              </a:rPr>
              <a:t>Magnevist</a:t>
            </a:r>
            <a:r>
              <a:rPr lang="en-US" sz="2400" dirty="0">
                <a:cs typeface="B Nazanin" panose="00000400000000000000" pitchFamily="2" charset="-78"/>
              </a:rPr>
              <a:t>® (</a:t>
            </a:r>
            <a:r>
              <a:rPr lang="en-US" sz="2400" dirty="0" err="1" smtClean="0">
                <a:cs typeface="B Nazanin" panose="00000400000000000000" pitchFamily="2" charset="-78"/>
              </a:rPr>
              <a:t>gadopentetate</a:t>
            </a:r>
            <a:r>
              <a:rPr lang="en-US" sz="2400" dirty="0" smtClean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 smtClean="0">
                <a:cs typeface="B Nazanin" panose="00000400000000000000" pitchFamily="2" charset="-78"/>
              </a:rPr>
              <a:t>Optimark</a:t>
            </a:r>
            <a:r>
              <a:rPr lang="en-US" sz="2400" dirty="0">
                <a:cs typeface="B Nazanin" panose="00000400000000000000" pitchFamily="2" charset="-78"/>
              </a:rPr>
              <a:t>™ (</a:t>
            </a:r>
            <a:r>
              <a:rPr lang="en-US" sz="2400" dirty="0" err="1" smtClean="0">
                <a:cs typeface="B Nazanin" panose="00000400000000000000" pitchFamily="2" charset="-78"/>
              </a:rPr>
              <a:t>gadoversetamide</a:t>
            </a:r>
            <a:r>
              <a:rPr lang="en-US" sz="2400" dirty="0" smtClean="0">
                <a:cs typeface="B Nazanin" panose="00000400000000000000" pitchFamily="2" charset="-78"/>
              </a:rPr>
              <a:t>)</a:t>
            </a:r>
          </a:p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b="1" i="1" dirty="0" smtClean="0"/>
              <a:t>Avoid </a:t>
            </a:r>
            <a:r>
              <a:rPr lang="en-US" altLang="en-US" b="1" i="1" dirty="0"/>
              <a:t>the use of </a:t>
            </a:r>
            <a:r>
              <a:rPr lang="en-US" altLang="en-US" b="1" i="1" dirty="0" err="1"/>
              <a:t>OpitMARK</a:t>
            </a:r>
            <a:r>
              <a:rPr lang="en-US" altLang="en-US" b="1" i="1" dirty="0"/>
              <a:t>™ </a:t>
            </a:r>
            <a:r>
              <a:rPr lang="en-US" altLang="en-US" b="1" i="1" dirty="0" smtClean="0"/>
              <a:t>, </a:t>
            </a:r>
            <a:r>
              <a:rPr lang="en-US" altLang="en-US" b="1" i="1" dirty="0" err="1" smtClean="0"/>
              <a:t>Omniscan</a:t>
            </a:r>
            <a:r>
              <a:rPr lang="en-US" altLang="en-US" b="1" i="1" dirty="0"/>
              <a:t>™ </a:t>
            </a:r>
            <a:r>
              <a:rPr lang="en-US" altLang="en-US" b="1" i="1" dirty="0" smtClean="0"/>
              <a:t>and </a:t>
            </a:r>
            <a:r>
              <a:rPr lang="en-US" altLang="en-US" b="1" i="1" dirty="0" err="1"/>
              <a:t>Magnevist</a:t>
            </a:r>
            <a:r>
              <a:rPr lang="en-US" altLang="en-US" b="1" i="1" dirty="0"/>
              <a:t>® in all </a:t>
            </a:r>
            <a:r>
              <a:rPr lang="en-US" altLang="en-US" b="1" i="1" dirty="0" smtClean="0"/>
              <a:t>patients </a:t>
            </a:r>
            <a:r>
              <a:rPr lang="en-US" altLang="en-US" b="1" i="1" dirty="0"/>
              <a:t>with impaired kidney function, </a:t>
            </a:r>
            <a:r>
              <a:rPr lang="en-US" altLang="en-US" sz="3200" b="1" i="1" u="sng" dirty="0" smtClean="0"/>
              <a:t>even </a:t>
            </a:r>
            <a:r>
              <a:rPr lang="en-US" altLang="en-US" sz="3200" b="1" i="1" u="sng" dirty="0"/>
              <a:t>with </a:t>
            </a:r>
            <a:r>
              <a:rPr lang="en-US" altLang="en-US" sz="3200" b="1" i="1" u="sng" dirty="0" smtClean="0"/>
              <a:t>mild </a:t>
            </a:r>
            <a:r>
              <a:rPr lang="en-US" altLang="en-US" sz="3200" b="1" i="1" u="sng" dirty="0"/>
              <a:t>renal insufficiency</a:t>
            </a:r>
            <a:r>
              <a:rPr lang="en-US" altLang="en-US" b="1" i="1" u="sng" dirty="0" smtClean="0"/>
              <a:t>. 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80297"/>
            <a:ext cx="7857818" cy="913558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NSF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395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chelates can be eliminated by dialysis, with more than 95% of the administered dose being removed by the third dialysis session (3 sessions during 5 days).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Renal problems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86008" y="352761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27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chelates have not been approved for use in pregnant women.</a:t>
            </a:r>
          </a:p>
          <a:p>
            <a:pPr algn="l"/>
            <a:endParaRPr lang="en-US" sz="2400" dirty="0" smtClean="0">
              <a:cs typeface="B Nazanin" panose="00000400000000000000" pitchFamily="2" charset="-78"/>
            </a:endParaRPr>
          </a:p>
          <a:p>
            <a:r>
              <a:rPr lang="en-US" altLang="en-US" sz="2400" dirty="0"/>
              <a:t>Breast </a:t>
            </a:r>
            <a:r>
              <a:rPr lang="en-US" altLang="en-US" sz="2400" dirty="0" smtClean="0"/>
              <a:t>feeding: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Magnevist</a:t>
            </a:r>
            <a:r>
              <a:rPr lang="en-US" sz="2400" dirty="0">
                <a:cs typeface="B Nazanin" panose="00000400000000000000" pitchFamily="2" charset="-78"/>
              </a:rPr>
              <a:t> and </a:t>
            </a:r>
            <a:r>
              <a:rPr lang="en-US" sz="2400" dirty="0" err="1">
                <a:cs typeface="B Nazanin" panose="00000400000000000000" pitchFamily="2" charset="-78"/>
              </a:rPr>
              <a:t>Dotarem</a:t>
            </a:r>
            <a:r>
              <a:rPr lang="en-US" sz="2400" dirty="0">
                <a:cs typeface="B Nazanin" panose="00000400000000000000" pitchFamily="2" charset="-78"/>
              </a:rPr>
              <a:t>: No feeding for several days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Others: No feeding for 24 h</a:t>
            </a:r>
          </a:p>
          <a:p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Pregnancy </a:t>
            </a:r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and </a:t>
            </a:r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breast </a:t>
            </a:r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feeding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572870" y="4966447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90808" y="4966447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48279" y="496644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965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5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0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(Gd3+) is a powerful paramagnetic ion with seven unpaired electrons.</a:t>
            </a:r>
          </a:p>
          <a:p>
            <a:r>
              <a:rPr lang="en-US" sz="2400" dirty="0">
                <a:cs typeface="B Nazanin" panose="00000400000000000000" pitchFamily="2" charset="-78"/>
              </a:rPr>
              <a:t>Relatively large magnetic </a:t>
            </a:r>
            <a:r>
              <a:rPr lang="en-US" sz="2400" dirty="0" smtClean="0">
                <a:cs typeface="B Nazanin" panose="00000400000000000000" pitchFamily="2" charset="-78"/>
              </a:rPr>
              <a:t>moment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Free </a:t>
            </a:r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(Gd3+) is toxic in vivo</a:t>
            </a:r>
          </a:p>
          <a:p>
            <a:r>
              <a:rPr lang="en-US" sz="2400" dirty="0">
                <a:cs typeface="B Nazanin" panose="00000400000000000000" pitchFamily="2" charset="-78"/>
              </a:rPr>
              <a:t>Gadolinium is a heavy metal and binds to certain elements in the body such as membranes and the osseous matrix. </a:t>
            </a:r>
            <a:r>
              <a:rPr lang="en-US" sz="2400" dirty="0" smtClean="0">
                <a:cs typeface="B Nazanin" panose="00000400000000000000" pitchFamily="2" charset="-78"/>
                <a:sym typeface="Wingdings" panose="05000000000000000000" pitchFamily="2" charset="2"/>
              </a:rPr>
              <a:t></a:t>
            </a:r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Gadolinium is attached to a chelate and get inert.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Gadolinium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384613" y="5405999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86008" y="5405999"/>
            <a:ext cx="609600" cy="6096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87403" y="540599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02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5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 smtClean="0">
                <a:cs typeface="B Nazanin" panose="00000400000000000000" pitchFamily="2" charset="-78"/>
              </a:rPr>
              <a:t>Diethylene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en-US" sz="2400" dirty="0" err="1">
                <a:cs typeface="B Nazanin" panose="00000400000000000000" pitchFamily="2" charset="-78"/>
              </a:rPr>
              <a:t>triaminepentaacetic</a:t>
            </a:r>
            <a:r>
              <a:rPr lang="en-US" sz="2400" dirty="0">
                <a:cs typeface="B Nazanin" panose="00000400000000000000" pitchFamily="2" charset="-78"/>
              </a:rPr>
              <a:t> acid (</a:t>
            </a:r>
            <a:r>
              <a:rPr lang="en-US" sz="2400" dirty="0" err="1">
                <a:cs typeface="B Nazanin" panose="00000400000000000000" pitchFamily="2" charset="-78"/>
              </a:rPr>
              <a:t>DTPA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 smtClean="0">
                <a:cs typeface="B Nazanin" panose="00000400000000000000" pitchFamily="2" charset="-78"/>
              </a:rPr>
              <a:t>DTPA-BMA</a:t>
            </a:r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 err="1">
                <a:cs typeface="B Nazanin" panose="00000400000000000000" pitchFamily="2" charset="-78"/>
              </a:rPr>
              <a:t>DOTA</a:t>
            </a:r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HP-DO3A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Ionic/non ionic</a:t>
            </a:r>
          </a:p>
          <a:p>
            <a:r>
              <a:rPr lang="en-US" sz="2400" dirty="0">
                <a:cs typeface="B Nazanin" panose="00000400000000000000" pitchFamily="2" charset="-78"/>
              </a:rPr>
              <a:t>linear/non linear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Gd</a:t>
            </a:r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c</a:t>
            </a:r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helates 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3813" y="2322694"/>
            <a:ext cx="5109882" cy="417474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66633" y="5181600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94213" y="51816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20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>
                <a:cs typeface="B Nazanin" panose="00000400000000000000" pitchFamily="2" charset="-78"/>
              </a:rPr>
              <a:t>Magnevist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gadopentetate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en-US" sz="2400" dirty="0" err="1">
                <a:cs typeface="B Nazanin" panose="00000400000000000000" pitchFamily="2" charset="-78"/>
              </a:rPr>
              <a:t>dimeglumine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Dotarem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gadoterate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en-US" sz="2400" dirty="0" err="1">
                <a:cs typeface="B Nazanin" panose="00000400000000000000" pitchFamily="2" charset="-78"/>
              </a:rPr>
              <a:t>meglumine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Omniscan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gadodiamide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ProHance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gadoteridol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Gadovist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gadobutrol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MultiHance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gadobenate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en-US" sz="2400" dirty="0" err="1">
                <a:cs typeface="B Nazanin" panose="00000400000000000000" pitchFamily="2" charset="-78"/>
              </a:rPr>
              <a:t>dimeglumine</a:t>
            </a:r>
            <a:r>
              <a:rPr lang="en-US" sz="2400" dirty="0">
                <a:cs typeface="B Nazanin" panose="00000400000000000000" pitchFamily="2" charset="-78"/>
              </a:rPr>
              <a:t>) is an extracellular contrast agent but also a liver specific product.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OptiMARK</a:t>
            </a:r>
            <a:r>
              <a:rPr lang="en-US" sz="2400" dirty="0">
                <a:cs typeface="B Nazanin" panose="00000400000000000000" pitchFamily="2" charset="-78"/>
              </a:rPr>
              <a:t> (</a:t>
            </a:r>
            <a:r>
              <a:rPr lang="en-US" sz="2400" dirty="0" err="1">
                <a:cs typeface="B Nazanin" panose="00000400000000000000" pitchFamily="2" charset="-78"/>
              </a:rPr>
              <a:t>gadoversetamide</a:t>
            </a:r>
            <a:r>
              <a:rPr lang="en-US" sz="2400" dirty="0">
                <a:cs typeface="B Nazanin" panose="00000400000000000000" pitchFamily="2" charset="-78"/>
              </a:rPr>
              <a:t>)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chemeClr val="bg1"/>
                </a:solidFill>
                <a:cs typeface="B Titr" panose="00000700000000000000" pitchFamily="2" charset="-78"/>
              </a:rPr>
              <a:t>Gd</a:t>
            </a:r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 chelates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62835" y="5567363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74750" y="55497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237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cs typeface="B Nazanin" panose="00000400000000000000" pitchFamily="2" charset="-78"/>
              </a:rPr>
              <a:t>Text 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Ionic </a:t>
            </a:r>
            <a:r>
              <a:rPr lang="en-US" sz="3200" b="1" dirty="0" err="1">
                <a:solidFill>
                  <a:schemeClr val="bg1"/>
                </a:solidFill>
                <a:cs typeface="B Titr" panose="00000700000000000000" pitchFamily="2" charset="-78"/>
              </a:rPr>
              <a:t>Gd-DTPA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345" y="1831709"/>
            <a:ext cx="7535309" cy="3194581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2399" y="502629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088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cs typeface="B Nazanin" panose="00000400000000000000" pitchFamily="2" charset="-78"/>
              </a:rPr>
              <a:t>Text 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Non-ionic </a:t>
            </a:r>
            <a:r>
              <a:rPr lang="en-US" sz="3200" b="1" dirty="0" err="1">
                <a:solidFill>
                  <a:schemeClr val="bg1"/>
                </a:solidFill>
                <a:cs typeface="B Titr" panose="00000700000000000000" pitchFamily="2" charset="-78"/>
              </a:rPr>
              <a:t>Gd-DTPA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830" y="1805622"/>
            <a:ext cx="8358340" cy="2469094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86008" y="461623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94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err="1">
                <a:cs typeface="B Nazanin" panose="00000400000000000000" pitchFamily="2" charset="-78"/>
              </a:rPr>
              <a:t>Gd</a:t>
            </a:r>
            <a:r>
              <a:rPr lang="en-US" sz="2400" dirty="0">
                <a:cs typeface="B Nazanin" panose="00000400000000000000" pitchFamily="2" charset="-78"/>
              </a:rPr>
              <a:t> complexes are:</a:t>
            </a:r>
          </a:p>
          <a:p>
            <a:r>
              <a:rPr lang="en-US" sz="2400" dirty="0">
                <a:cs typeface="B Nazanin" panose="00000400000000000000" pitchFamily="2" charset="-78"/>
              </a:rPr>
              <a:t>Hydrophilic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Unmetabolized</a:t>
            </a:r>
            <a:r>
              <a:rPr lang="en-US" sz="2400" dirty="0">
                <a:cs typeface="B Nazanin" panose="00000400000000000000" pitchFamily="2" charset="-78"/>
              </a:rPr>
              <a:t> in urine </a:t>
            </a:r>
          </a:p>
          <a:p>
            <a:r>
              <a:rPr lang="en-US" sz="2400" dirty="0">
                <a:cs typeface="B Nazanin" panose="00000400000000000000" pitchFamily="2" charset="-78"/>
              </a:rPr>
              <a:t>Extracellular-fluid markers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Molecular masses are low (around 500 Da) </a:t>
            </a:r>
            <a:endParaRPr lang="en-US" sz="2400" dirty="0" smtClean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Their </a:t>
            </a:r>
            <a:r>
              <a:rPr lang="en-US" sz="2400" dirty="0" err="1">
                <a:cs typeface="B Nazanin" panose="00000400000000000000" pitchFamily="2" charset="-78"/>
              </a:rPr>
              <a:t>biodistribution</a:t>
            </a:r>
            <a:r>
              <a:rPr lang="en-US" sz="2400" dirty="0">
                <a:cs typeface="B Nazanin" panose="00000400000000000000" pitchFamily="2" charset="-78"/>
              </a:rPr>
              <a:t> is non-specific</a:t>
            </a:r>
          </a:p>
          <a:p>
            <a:endParaRPr lang="en-US" sz="2400" dirty="0" smtClean="0">
              <a:cs typeface="B Nazanin" panose="00000400000000000000" pitchFamily="2" charset="-78"/>
            </a:endParaRP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solidFill>
                  <a:schemeClr val="bg1"/>
                </a:solidFill>
                <a:cs typeface="B Titr" panose="00000700000000000000" pitchFamily="2" charset="-78"/>
              </a:rPr>
              <a:t>Gd</a:t>
            </a:r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 chelates properties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18729" y="2438400"/>
            <a:ext cx="609600" cy="609600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18729" y="4953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923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Tumors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Trauma</a:t>
            </a:r>
          </a:p>
          <a:p>
            <a:r>
              <a:rPr lang="en-US" sz="2400" dirty="0">
                <a:cs typeface="B Nazanin" panose="00000400000000000000" pitchFamily="2" charset="-78"/>
              </a:rPr>
              <a:t>Infectious disease processes 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MR</a:t>
            </a:r>
            <a:r>
              <a:rPr lang="en-US" sz="2400" dirty="0">
                <a:cs typeface="B Nazanin" panose="00000400000000000000" pitchFamily="2" charset="-78"/>
              </a:rPr>
              <a:t> angiography</a:t>
            </a:r>
          </a:p>
          <a:p>
            <a:r>
              <a:rPr lang="en-US" sz="2400" dirty="0" err="1">
                <a:cs typeface="B Nazanin" panose="00000400000000000000" pitchFamily="2" charset="-78"/>
              </a:rPr>
              <a:t>MR</a:t>
            </a:r>
            <a:r>
              <a:rPr lang="en-US" sz="2400" dirty="0">
                <a:cs typeface="B Nazanin" panose="00000400000000000000" pitchFamily="2" charset="-78"/>
              </a:rPr>
              <a:t> arthrography</a:t>
            </a:r>
          </a:p>
          <a:p>
            <a:r>
              <a:rPr lang="en-US" sz="2400" dirty="0" smtClean="0">
                <a:cs typeface="B Nazanin" panose="00000400000000000000" pitchFamily="2" charset="-78"/>
              </a:rPr>
              <a:t>fMRI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r>
              <a:rPr lang="en-US" sz="2400" dirty="0">
                <a:cs typeface="B Nazanin" panose="00000400000000000000" pitchFamily="2" charset="-78"/>
              </a:rPr>
              <a:t>Non-ionic chelates with low osmolality could be advantageous when higher doses are required.</a:t>
            </a:r>
          </a:p>
          <a:p>
            <a:endParaRPr lang="en-US" sz="2400" dirty="0">
              <a:cs typeface="B Nazanin" panose="00000400000000000000" pitchFamily="2" charset="-78"/>
            </a:endParaRP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Indications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84258" y="297628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818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Intravenously (IV)</a:t>
            </a:r>
          </a:p>
          <a:p>
            <a:r>
              <a:rPr lang="en-US" sz="2400" dirty="0">
                <a:cs typeface="B Nazanin" panose="00000400000000000000" pitchFamily="2" charset="-78"/>
              </a:rPr>
              <a:t>Oral</a:t>
            </a:r>
          </a:p>
          <a:p>
            <a:r>
              <a:rPr lang="en-US" sz="2400" dirty="0">
                <a:cs typeface="B Nazanin" panose="00000400000000000000" pitchFamily="2" charset="-78"/>
              </a:rPr>
              <a:t>Rectal</a:t>
            </a:r>
          </a:p>
          <a:p>
            <a:r>
              <a:rPr lang="en-US" sz="2400" dirty="0">
                <a:cs typeface="B Nazanin" panose="00000400000000000000" pitchFamily="2" charset="-78"/>
              </a:rPr>
              <a:t>Injected directly into a joint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Administration 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75847" y="410583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17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ID" val="1846be9d-027d-41ec-bcb9-872034164895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TAG_BACKING_FORM_KEY" val="396806-e:\mediacenter\e-learning\دانشکده مجازی\مصوبات دانشگاه مجازی\تولید محتوا\قالب فایل پاو.pptx"/>
  <p:tag name="ARTICULATE_PRESENTER_VERSION" val="7"/>
  <p:tag name="ARTICULATE_USED_PAGE_ORIENTATION" val="1"/>
  <p:tag name="ARTICULATE_USED_PAGE_SIZE" val="1"/>
  <p:tag name="ARTICULATE_PROJECT_OPEN" val="0"/>
  <p:tag name="ISPRING_RESOURCE_PATHS_HASH_2" val="a6f6f636b891136d4a05f38ff1b83a16989196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6"/>
  <p:tag name="ARTICULATE_USED_LAYOU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</TotalTime>
  <Words>493</Words>
  <Application>Microsoft Office PowerPoint</Application>
  <PresentationFormat>On-screen Show (4:3)</PresentationFormat>
  <Paragraphs>98</Paragraphs>
  <Slides>18</Slides>
  <Notes>0</Notes>
  <HiddenSlides>0</HiddenSlides>
  <MMClips>31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 Nazanin</vt:lpstr>
      <vt:lpstr>B Titr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درس به فارسـی  عنوان درس به انگلیسی</dc:title>
  <dc:creator>Folio</dc:creator>
  <cp:lastModifiedBy>User</cp:lastModifiedBy>
  <cp:revision>68</cp:revision>
  <dcterms:created xsi:type="dcterms:W3CDTF">2017-05-24T06:57:29Z</dcterms:created>
  <dcterms:modified xsi:type="dcterms:W3CDTF">2024-11-16T21:30:16Z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rojectVersion">
    <vt:lpwstr>7</vt:lpwstr>
  </property>
  <property fmtid="{D5CDD505-2E9C-101B-9397-08002B2CF9AE}" pid="3" name="ArticulateUseProject">
    <vt:lpwstr>1</vt:lpwstr>
  </property>
  <property fmtid="{D5CDD505-2E9C-101B-9397-08002B2CF9AE}" pid="4" name="ArticulateGUID">
    <vt:lpwstr>C25EDEEA-3D25-4B3A-892E-9B1AC0167473</vt:lpwstr>
  </property>
  <property fmtid="{D5CDD505-2E9C-101B-9397-08002B2CF9AE}" pid="5" name="ArticulatePath">
    <vt:lpwstr>قالب فایل پاو</vt:lpwstr>
  </property>
  <property fmtid="{D5CDD505-2E9C-101B-9397-08002B2CF9AE}" pid="6" name="ArticulateProjectFull">
    <vt:lpwstr>E:\Mediacenter\e-learning\دانشکده مجازی\مصوبات دانشگاه مجازی\تولید محتوا\قالب فایل پاو.ppta</vt:lpwstr>
  </property>
</Properties>
</file>